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58" r:id="rId5"/>
    <p:sldId id="265" r:id="rId6"/>
    <p:sldId id="264" r:id="rId7"/>
    <p:sldId id="260" r:id="rId8"/>
    <p:sldId id="268" r:id="rId9"/>
    <p:sldId id="266" r:id="rId10"/>
    <p:sldId id="261" r:id="rId11"/>
    <p:sldId id="267" r:id="rId12"/>
    <p:sldId id="262" r:id="rId13"/>
    <p:sldId id="269" r:id="rId14"/>
    <p:sldId id="26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3C16944-6FF4-41A6-A54F-08A482D53EC3}" type="datetimeFigureOut">
              <a:rPr lang="en-GB" smtClean="0"/>
              <a:t>01/05/2014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55B586A-DCC9-4DBA-B6FF-B2FD3601D149}" type="slidenum">
              <a:rPr lang="en-GB" smtClean="0"/>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3C16944-6FF4-41A6-A54F-08A482D53EC3}" type="datetimeFigureOut">
              <a:rPr lang="en-GB" smtClean="0"/>
              <a:t>01/05/2014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55B586A-DCC9-4DBA-B6FF-B2FD3601D149}"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3C16944-6FF4-41A6-A54F-08A482D53EC3}" type="datetimeFigureOut">
              <a:rPr lang="en-GB" smtClean="0"/>
              <a:t>01/05/2014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55B586A-DCC9-4DBA-B6FF-B2FD3601D149}"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3C16944-6FF4-41A6-A54F-08A482D53EC3}" type="datetimeFigureOut">
              <a:rPr lang="en-GB" smtClean="0"/>
              <a:t>01/05/2014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55B586A-DCC9-4DBA-B6FF-B2FD3601D149}" type="slidenum">
              <a:rPr lang="en-GB" smtClean="0"/>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C16944-6FF4-41A6-A54F-08A482D53EC3}" type="datetimeFigureOut">
              <a:rPr lang="en-GB" smtClean="0"/>
              <a:t>01/05/2014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55B586A-DCC9-4DBA-B6FF-B2FD3601D149}" type="slidenum">
              <a:rPr lang="en-GB" smtClean="0"/>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3C16944-6FF4-41A6-A54F-08A482D53EC3}" type="datetimeFigureOut">
              <a:rPr lang="en-GB" smtClean="0"/>
              <a:t>01/05/2014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55B586A-DCC9-4DBA-B6FF-B2FD3601D149}" type="slidenum">
              <a:rPr lang="en-GB" smtClean="0"/>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3C16944-6FF4-41A6-A54F-08A482D53EC3}" type="datetimeFigureOut">
              <a:rPr lang="en-GB" smtClean="0"/>
              <a:t>01/05/2014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55B586A-DCC9-4DBA-B6FF-B2FD3601D149}" type="slidenum">
              <a:rPr lang="en-GB" smtClean="0"/>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3C16944-6FF4-41A6-A54F-08A482D53EC3}" type="datetimeFigureOut">
              <a:rPr lang="en-GB" smtClean="0"/>
              <a:t>01/05/2014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55B586A-DCC9-4DBA-B6FF-B2FD3601D149}" type="slidenum">
              <a:rPr lang="en-GB" smtClean="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C16944-6FF4-41A6-A54F-08A482D53EC3}" type="datetimeFigureOut">
              <a:rPr lang="en-GB" smtClean="0"/>
              <a:t>01/05/2014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55B586A-DCC9-4DBA-B6FF-B2FD3601D149}"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C16944-6FF4-41A6-A54F-08A482D53EC3}" type="datetimeFigureOut">
              <a:rPr lang="en-GB" smtClean="0"/>
              <a:t>01/05/2014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55B586A-DCC9-4DBA-B6FF-B2FD3601D149}" type="slidenum">
              <a:rPr lang="en-GB" smtClean="0"/>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C16944-6FF4-41A6-A54F-08A482D53EC3}" type="datetimeFigureOut">
              <a:rPr lang="en-GB" smtClean="0"/>
              <a:t>01/05/2014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55B586A-DCC9-4DBA-B6FF-B2FD3601D149}" type="slidenum">
              <a:rPr lang="en-GB" smtClean="0"/>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C16944-6FF4-41A6-A54F-08A482D53EC3}" type="datetimeFigureOut">
              <a:rPr lang="en-GB" smtClean="0"/>
              <a:t>01/05/2014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B586A-DCC9-4DBA-B6FF-B2FD3601D149}"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2103 Local Economic Study of the Alde and Ore </a:t>
            </a:r>
            <a:endParaRPr lang="en-GB" dirty="0"/>
          </a:p>
        </p:txBody>
      </p:sp>
      <p:sp>
        <p:nvSpPr>
          <p:cNvPr id="3" name="Subtitle 2"/>
          <p:cNvSpPr>
            <a:spLocks noGrp="1"/>
          </p:cNvSpPr>
          <p:nvPr>
            <p:ph type="subTitle" idx="1"/>
          </p:nvPr>
        </p:nvSpPr>
        <p:spPr/>
        <p:txBody>
          <a:bodyPr/>
          <a:lstStyle/>
          <a:p>
            <a:r>
              <a:rPr lang="en-GB" b="1" dirty="0" smtClean="0">
                <a:solidFill>
                  <a:schemeClr val="tx1"/>
                </a:solidFill>
              </a:rPr>
              <a:t>Key Headline </a:t>
            </a:r>
            <a:r>
              <a:rPr lang="en-GB" b="1" dirty="0">
                <a:solidFill>
                  <a:schemeClr val="tx1"/>
                </a:solidFill>
              </a:rPr>
              <a:t>M</a:t>
            </a:r>
            <a:r>
              <a:rPr lang="en-GB" b="1" dirty="0" smtClean="0">
                <a:solidFill>
                  <a:schemeClr val="tx1"/>
                </a:solidFill>
              </a:rPr>
              <a:t>essages</a:t>
            </a:r>
          </a:p>
          <a:p>
            <a:r>
              <a:rPr lang="en-GB" b="1" dirty="0">
                <a:solidFill>
                  <a:schemeClr val="tx1"/>
                </a:solidFill>
              </a:rPr>
              <a:t>f</a:t>
            </a:r>
            <a:r>
              <a:rPr lang="en-GB" b="1" dirty="0" smtClean="0">
                <a:solidFill>
                  <a:schemeClr val="tx1"/>
                </a:solidFill>
              </a:rPr>
              <a:t>or</a:t>
            </a:r>
          </a:p>
          <a:p>
            <a:r>
              <a:rPr lang="en-GB" b="1" dirty="0" smtClean="0">
                <a:solidFill>
                  <a:schemeClr val="tx1"/>
                </a:solidFill>
              </a:rPr>
              <a:t>Regional and Local groups</a:t>
            </a:r>
            <a:endParaRPr lang="en-GB"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Businesses</a:t>
            </a:r>
            <a:endParaRPr lang="en-GB" dirty="0"/>
          </a:p>
        </p:txBody>
      </p:sp>
      <p:sp>
        <p:nvSpPr>
          <p:cNvPr id="3" name="Content Placeholder 2"/>
          <p:cNvSpPr>
            <a:spLocks noGrp="1"/>
          </p:cNvSpPr>
          <p:nvPr>
            <p:ph idx="1"/>
          </p:nvPr>
        </p:nvSpPr>
        <p:spPr/>
        <p:txBody>
          <a:bodyPr>
            <a:normAutofit/>
          </a:bodyPr>
          <a:lstStyle/>
          <a:p>
            <a:r>
              <a:rPr lang="en-GB" sz="2000" dirty="0" smtClean="0"/>
              <a:t>There are probably around a thousand local businesses in the area covered by our survey, and around 35 of them responded to the survey – which means that our results are likely to be biased towards those with a stake in the maintenance of the local environment;</a:t>
            </a:r>
          </a:p>
          <a:p>
            <a:r>
              <a:rPr lang="en-GB" sz="2000" dirty="0" smtClean="0"/>
              <a:t>Many of those businesses are dependent on expenditure generated by the 280,000 day visits made to the area each year, the 100,000 overnight visits, and the 8,500 local households, which generate roughly £59m, £17m, £17.6m  respectively, with a further £2m from sporting enthusiasts;</a:t>
            </a:r>
          </a:p>
          <a:p>
            <a:r>
              <a:rPr lang="en-GB" sz="2000" dirty="0" smtClean="0"/>
              <a:t>The businesses we surveyed employed between them about 520 staff, on a highly seasonal basis, suggesting that they are dependent to a great extent on the visitor and tourist trade; the tourism trade in total in the Suffolk Coastal area employs around 5,400 staff , around 11% of all employment in the area;</a:t>
            </a:r>
          </a:p>
          <a:p>
            <a:pPr>
              <a:buNone/>
            </a:pPr>
            <a:endParaRPr lang="en-GB" sz="2000" dirty="0" smtClean="0"/>
          </a:p>
          <a:p>
            <a:endParaRPr lang="en-GB"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Businesses</a:t>
            </a:r>
            <a:endParaRPr lang="en-GB" dirty="0"/>
          </a:p>
        </p:txBody>
      </p:sp>
      <p:sp>
        <p:nvSpPr>
          <p:cNvPr id="3" name="Content Placeholder 2"/>
          <p:cNvSpPr>
            <a:spLocks noGrp="1"/>
          </p:cNvSpPr>
          <p:nvPr>
            <p:ph idx="1"/>
          </p:nvPr>
        </p:nvSpPr>
        <p:spPr/>
        <p:txBody>
          <a:bodyPr>
            <a:normAutofit fontScale="92500" lnSpcReduction="20000"/>
          </a:bodyPr>
          <a:lstStyle/>
          <a:p>
            <a:r>
              <a:rPr lang="en-GB" sz="2000" dirty="0" smtClean="0"/>
              <a:t>97%  of the businesses  responding to our survey declared themselves in some way dependent on the quality of the local environment; and 86% would find themselves badly affected if river activities declined;</a:t>
            </a:r>
          </a:p>
          <a:p>
            <a:r>
              <a:rPr lang="en-GB" sz="2000" dirty="0" smtClean="0"/>
              <a:t>The most important activities that draw visitors to the area to become customers of local businesses are beach visits, walking, shopping, concert going and sailing, with a dozen others only slightly less important;</a:t>
            </a:r>
          </a:p>
          <a:p>
            <a:r>
              <a:rPr lang="en-GB" sz="2000" dirty="0" smtClean="0"/>
              <a:t>Aldeburgh Music and the Aldeburgh Food and Drink Festival between them generate around 110,000 visits a year, without accounting for day to day visitor traffic to the Snape Maltings shops and restaurants, and are a very important element of the area’s  tourism offer, especially with the increase in the importance of local food and food ‘tourism’.</a:t>
            </a:r>
          </a:p>
          <a:p>
            <a:endParaRPr lang="en-GB" sz="1100" dirty="0" smtClean="0"/>
          </a:p>
          <a:p>
            <a:r>
              <a:rPr lang="en-GB" sz="2000" b="1" dirty="0" smtClean="0"/>
              <a:t>KEY MESSAGE: businesses in the Alde and Ore area benefit immensely from tourists and other visitors to the area, whose continued </a:t>
            </a:r>
            <a:r>
              <a:rPr lang="en-GB" sz="2000" b="1" dirty="0" smtClean="0"/>
              <a:t>choice of the area depends heavily on the local environment and the cultural and sporting opportunities it provides – the most important factors that local businesses quoted to us are the environment, the countryside, the river and the unspoilt nature of all three.</a:t>
            </a:r>
            <a:endParaRPr lang="en-GB"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Environmental and Policy Groups</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There are around 7,500 resident households and 1,000 second homes in the Alde and Ore area; </a:t>
            </a:r>
          </a:p>
          <a:p>
            <a:r>
              <a:rPr lang="en-GB" dirty="0" smtClean="0"/>
              <a:t>Every year, 280,000 day visitors and 100,000 overnight visitors join local residents to enjoy our part of Suffolk;</a:t>
            </a:r>
          </a:p>
          <a:p>
            <a:r>
              <a:rPr lang="en-GB" dirty="0" smtClean="0"/>
              <a:t>In our survey, all of these people (as well as local sailors and others) stressed the importance to them of the local environment – the most used words were </a:t>
            </a:r>
            <a:r>
              <a:rPr lang="en-GB" i="1" dirty="0" smtClean="0"/>
              <a:t>unspoilt</a:t>
            </a:r>
            <a:r>
              <a:rPr lang="en-GB" dirty="0" smtClean="0"/>
              <a:t>, </a:t>
            </a:r>
            <a:r>
              <a:rPr lang="en-GB" i="1" dirty="0" smtClean="0"/>
              <a:t>beauty</a:t>
            </a:r>
            <a:r>
              <a:rPr lang="en-GB" dirty="0" smtClean="0"/>
              <a:t>, </a:t>
            </a:r>
            <a:r>
              <a:rPr lang="en-GB" i="1" dirty="0" smtClean="0"/>
              <a:t>tranquil</a:t>
            </a:r>
            <a:r>
              <a:rPr lang="en-GB" dirty="0" smtClean="0"/>
              <a:t>, </a:t>
            </a:r>
            <a:r>
              <a:rPr lang="en-GB" i="1" dirty="0" smtClean="0"/>
              <a:t>peace</a:t>
            </a:r>
            <a:r>
              <a:rPr lang="en-GB" dirty="0" smtClean="0"/>
              <a:t>, </a:t>
            </a:r>
            <a:r>
              <a:rPr lang="en-GB" i="1" dirty="0" smtClean="0"/>
              <a:t>scenery</a:t>
            </a:r>
            <a:r>
              <a:rPr lang="en-GB" dirty="0" smtClean="0"/>
              <a:t>, </a:t>
            </a:r>
            <a:r>
              <a:rPr lang="en-GB" i="1" dirty="0" smtClean="0"/>
              <a:t>river</a:t>
            </a:r>
            <a:r>
              <a:rPr lang="en-GB" dirty="0" smtClean="0"/>
              <a:t>;</a:t>
            </a:r>
          </a:p>
          <a:p>
            <a:r>
              <a:rPr lang="en-GB" dirty="0" smtClean="0"/>
              <a:t>About 1,000 businesses are to some extent dependent on the same things; visitors and residents told us that their most usual activities were </a:t>
            </a:r>
            <a:r>
              <a:rPr lang="en-GB" i="1" dirty="0" smtClean="0"/>
              <a:t>shopping, beach visits, walking, sailing, sightseeing, concert-going, </a:t>
            </a:r>
            <a:r>
              <a:rPr lang="en-GB" dirty="0" smtClean="0"/>
              <a:t>most of which generate income for local businesses – and all of our visitors and residents are spending more on eating, drinking and travelling;</a:t>
            </a:r>
          </a:p>
          <a:p>
            <a:r>
              <a:rPr lang="en-GB" dirty="0" smtClean="0"/>
              <a:t>Our local landscape and wildlife reserves are important to the maintenance of this environment, as well as being a draw in themselves for thousands of visitors each year; local attractions such as Snape Maltings, Orford Castle and the Aldeburgh Food Festival are increasingly popular;</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Environmental and Policy Groups</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The value to our local economy from all of these activities is immense, with around £96m in leisure spending and a minimum of £12m agricultural income;</a:t>
            </a:r>
          </a:p>
          <a:p>
            <a:r>
              <a:rPr lang="en-GB" dirty="0" smtClean="0"/>
              <a:t>The overwhelming response to our survey has been that preserving the estuary  and its amenities through maintaining its river and sea defences is a high priority; the knock-on effects in terms of agricultural income and asset values and residential property values were </a:t>
            </a:r>
            <a:r>
              <a:rPr lang="en-GB" i="1" dirty="0" smtClean="0"/>
              <a:t>not</a:t>
            </a:r>
            <a:r>
              <a:rPr lang="en-GB" dirty="0" smtClean="0"/>
              <a:t> a part of the survey methodology, but it is clear that these too would be at consequential risk, and the values here are clearly equally significant;</a:t>
            </a:r>
          </a:p>
          <a:p>
            <a:endParaRPr lang="en-GB" dirty="0" smtClean="0"/>
          </a:p>
          <a:p>
            <a:r>
              <a:rPr lang="en-GB" b="1" dirty="0" smtClean="0"/>
              <a:t>Key message: Concerted, local action is a major priority for local communities and policy-makers, so that the economic, cultural and social benefits that we and the region derive from the unspoilt, quiet and beautiful countryside can be preserved. The key benefits and assets are spread across a wide range of stakeholders, and a similarly widely-shared collaborative plan for improving and maintaining our sea defences will be needed to meet the challenge</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Numbers</a:t>
            </a:r>
            <a:endParaRPr lang="en-GB" dirty="0"/>
          </a:p>
        </p:txBody>
      </p:sp>
      <p:sp>
        <p:nvSpPr>
          <p:cNvPr id="3" name="Content Placeholder 2"/>
          <p:cNvSpPr>
            <a:spLocks noGrp="1"/>
          </p:cNvSpPr>
          <p:nvPr>
            <p:ph idx="1"/>
          </p:nvPr>
        </p:nvSpPr>
        <p:spPr/>
        <p:txBody>
          <a:bodyPr>
            <a:normAutofit lnSpcReduction="10000"/>
          </a:bodyPr>
          <a:lstStyle/>
          <a:p>
            <a:r>
              <a:rPr lang="en-GB" sz="1600" dirty="0" smtClean="0"/>
              <a:t>Numbers and Income: </a:t>
            </a:r>
          </a:p>
          <a:p>
            <a:pPr lvl="1"/>
            <a:r>
              <a:rPr lang="en-GB" sz="1600" dirty="0" smtClean="0"/>
              <a:t>Homeowners 	7,585		£16m	</a:t>
            </a:r>
            <a:r>
              <a:rPr lang="en-GB" sz="1600" i="1" dirty="0" smtClean="0"/>
              <a:t>NB total population</a:t>
            </a:r>
            <a:endParaRPr lang="en-GB" sz="1600" dirty="0" smtClean="0"/>
          </a:p>
          <a:p>
            <a:pPr lvl="1"/>
            <a:r>
              <a:rPr lang="en-GB" sz="1600" dirty="0" smtClean="0"/>
              <a:t>Second Homes 	    964		£1.6m	</a:t>
            </a:r>
            <a:r>
              <a:rPr lang="en-GB" sz="1600" i="1" dirty="0" smtClean="0"/>
              <a:t>is around 16,000, of</a:t>
            </a:r>
            <a:endParaRPr lang="en-GB" sz="1600" dirty="0" smtClean="0"/>
          </a:p>
          <a:p>
            <a:pPr lvl="1"/>
            <a:r>
              <a:rPr lang="en-GB" sz="1600" dirty="0" smtClean="0"/>
              <a:t>Day visits 		280,000		£59m	</a:t>
            </a:r>
            <a:r>
              <a:rPr lang="en-GB" sz="1600" i="1" dirty="0" smtClean="0"/>
              <a:t>which 21% are &gt;65 yrs old</a:t>
            </a:r>
            <a:endParaRPr lang="en-GB" sz="1600" dirty="0" smtClean="0"/>
          </a:p>
          <a:p>
            <a:pPr lvl="1"/>
            <a:r>
              <a:rPr lang="en-GB" sz="1600" dirty="0" smtClean="0"/>
              <a:t>Overnights		100,000		£17m</a:t>
            </a:r>
          </a:p>
          <a:p>
            <a:pPr lvl="1"/>
            <a:r>
              <a:rPr lang="en-GB" sz="1600" dirty="0" smtClean="0"/>
              <a:t>Yachtspeople</a:t>
            </a:r>
            <a:r>
              <a:rPr lang="en-GB" sz="1600" dirty="0" smtClean="0"/>
              <a:t>	1,400 sample	£1.4m	</a:t>
            </a:r>
            <a:r>
              <a:rPr lang="en-GB" sz="1600" i="1" dirty="0" smtClean="0"/>
              <a:t>NB 359 homes at risk of</a:t>
            </a:r>
            <a:endParaRPr lang="en-GB" sz="1600" dirty="0" smtClean="0"/>
          </a:p>
          <a:p>
            <a:pPr lvl="1"/>
            <a:r>
              <a:rPr lang="en-GB" sz="1600" dirty="0" smtClean="0"/>
              <a:t>Wildfowlers		100		£0.65m	</a:t>
            </a:r>
            <a:r>
              <a:rPr lang="en-GB" sz="1600" dirty="0" smtClean="0"/>
              <a:t> </a:t>
            </a:r>
            <a:r>
              <a:rPr lang="en-GB" sz="1600" i="1" dirty="0" smtClean="0"/>
              <a:t>flooding + 165 non-res</a:t>
            </a:r>
            <a:endParaRPr lang="en-GB" sz="1600" i="1" dirty="0" smtClean="0"/>
          </a:p>
          <a:p>
            <a:r>
              <a:rPr lang="en-GB" sz="2000" dirty="0" smtClean="0"/>
              <a:t>Agricultural</a:t>
            </a:r>
          </a:p>
          <a:p>
            <a:pPr lvl="1"/>
            <a:r>
              <a:rPr lang="en-GB" sz="1600" dirty="0" smtClean="0"/>
              <a:t>Crop area/Income	3,000ha		£8.8 - £12.025m</a:t>
            </a:r>
          </a:p>
          <a:p>
            <a:r>
              <a:rPr lang="en-GB" sz="2000" dirty="0" smtClean="0"/>
              <a:t>Tourism/Employment</a:t>
            </a:r>
          </a:p>
          <a:p>
            <a:pPr lvl="1"/>
            <a:r>
              <a:rPr lang="en-GB" sz="1600" dirty="0" smtClean="0"/>
              <a:t>Tourism in SCDC area	297,000 trips/901,000 nights/£37m spend</a:t>
            </a:r>
          </a:p>
          <a:p>
            <a:pPr lvl="1"/>
            <a:r>
              <a:rPr lang="en-GB" sz="1600" dirty="0" smtClean="0"/>
              <a:t>Holidays only	151,000/533,000/£28m</a:t>
            </a:r>
          </a:p>
          <a:p>
            <a:pPr lvl="1"/>
            <a:r>
              <a:rPr lang="en-GB" sz="1600" dirty="0" smtClean="0"/>
              <a:t>Staff employed	4,800 (2,200 FT/2,600 PT </a:t>
            </a:r>
            <a:r>
              <a:rPr lang="en-GB" sz="1600" i="1" dirty="0" smtClean="0"/>
              <a:t>Plus 600 owners etc</a:t>
            </a:r>
          </a:p>
          <a:p>
            <a:r>
              <a:rPr lang="en-GB" sz="2000" dirty="0" smtClean="0"/>
              <a:t>Survey responses	</a:t>
            </a:r>
            <a:r>
              <a:rPr lang="en-GB" sz="1600" i="1" dirty="0" smtClean="0"/>
              <a:t>H/V 355; Yacht 131; Business 37; Wflr:37</a:t>
            </a:r>
          </a:p>
          <a:p>
            <a:pPr>
              <a:buNone/>
            </a:pPr>
            <a:r>
              <a:rPr lang="en-GB" sz="2000" dirty="0" smtClean="0"/>
              <a:t>			</a:t>
            </a:r>
          </a:p>
          <a:p>
            <a:pPr lvl="1"/>
            <a:endParaRPr lang="en-GB" sz="1600" dirty="0"/>
          </a:p>
        </p:txBody>
      </p:sp>
      <p:sp>
        <p:nvSpPr>
          <p:cNvPr id="4" name="Rectangle 3"/>
          <p:cNvSpPr/>
          <p:nvPr/>
        </p:nvSpPr>
        <p:spPr>
          <a:xfrm>
            <a:off x="7164288" y="4437112"/>
            <a:ext cx="1368152" cy="86409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solidFill>
                  <a:schemeClr val="tx1"/>
                </a:solidFill>
              </a:rPr>
              <a:t>NB 20,000 is total employment in A&amp;O</a:t>
            </a:r>
            <a:endParaRPr lang="en-GB" sz="14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 of headlines (1)</a:t>
            </a:r>
            <a:endParaRPr lang="en-GB" dirty="0"/>
          </a:p>
        </p:txBody>
      </p:sp>
      <p:sp>
        <p:nvSpPr>
          <p:cNvPr id="3" name="Content Placeholder 2"/>
          <p:cNvSpPr>
            <a:spLocks noGrp="1"/>
          </p:cNvSpPr>
          <p:nvPr>
            <p:ph idx="1"/>
          </p:nvPr>
        </p:nvSpPr>
        <p:spPr/>
        <p:txBody>
          <a:bodyPr>
            <a:normAutofit fontScale="62500" lnSpcReduction="20000"/>
          </a:bodyPr>
          <a:lstStyle/>
          <a:p>
            <a:r>
              <a:rPr lang="en-GB" b="1" dirty="0" smtClean="0"/>
              <a:t>Residents/Second home owners: </a:t>
            </a:r>
            <a:r>
              <a:rPr lang="en-GB" dirty="0" smtClean="0"/>
              <a:t>The people who choose to live here or have second homes here choose the area because it is peaceful, beautiful and has a wide range of cultural activity. They are spending more than they have ever done, are likely to retire here, and spend their time in parts of the area that depend very heavily on continued defence of the present environment </a:t>
            </a:r>
          </a:p>
          <a:p>
            <a:r>
              <a:rPr lang="en-GB" b="1" dirty="0" smtClean="0"/>
              <a:t>Farmers/Landowners: </a:t>
            </a:r>
            <a:r>
              <a:rPr lang="en-GB" dirty="0" smtClean="0"/>
              <a:t>Not only the £12m of output and the 2,300 jobs presently supported by Alde and Ore farming are at risk if sea defences fail and abstraction/irrigation becomes unfeasible – greater losses will be felt through the supply chain, and local income and employment dependent on the supply chain will be at risk as well.</a:t>
            </a:r>
          </a:p>
          <a:p>
            <a:r>
              <a:rPr lang="en-GB" b="1" dirty="0" smtClean="0"/>
              <a:t>Parishes/Communities: </a:t>
            </a:r>
            <a:r>
              <a:rPr lang="en-GB" dirty="0" smtClean="0"/>
              <a:t>Concerted, local action is a major priority for local communities, so that we can all continue to benefit from the unspoilt, quiet and beautiful countryside we presently enjoy; without  a collaborative plan for improving and maintaining our sea defences all this is at risk;</a:t>
            </a:r>
          </a:p>
          <a:p>
            <a:endParaRPr lang="en-GB" b="1" dirty="0" smtClean="0"/>
          </a:p>
          <a:p>
            <a:endParaRPr lang="en-GB" b="1" dirty="0" smtClean="0"/>
          </a:p>
          <a:p>
            <a:endParaRPr lang="en-GB" b="1" dirty="0" smtClean="0"/>
          </a:p>
          <a:p>
            <a:endParaRPr lang="en-GB" b="1" dirty="0" smtClean="0"/>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 of headlines (2)</a:t>
            </a:r>
            <a:endParaRPr lang="en-GB" dirty="0"/>
          </a:p>
        </p:txBody>
      </p:sp>
      <p:sp>
        <p:nvSpPr>
          <p:cNvPr id="3" name="Content Placeholder 2"/>
          <p:cNvSpPr>
            <a:spLocks noGrp="1"/>
          </p:cNvSpPr>
          <p:nvPr>
            <p:ph idx="1"/>
          </p:nvPr>
        </p:nvSpPr>
        <p:spPr/>
        <p:txBody>
          <a:bodyPr>
            <a:normAutofit fontScale="70000" lnSpcReduction="20000"/>
          </a:bodyPr>
          <a:lstStyle/>
          <a:p>
            <a:r>
              <a:rPr lang="en-GB" b="1" dirty="0" smtClean="0"/>
              <a:t>Businesses: </a:t>
            </a:r>
            <a:r>
              <a:rPr lang="en-GB" dirty="0" smtClean="0"/>
              <a:t>businesses in the Alde and Ore area benefit immensely from tourists and other visitors to the area, whose continued choice of the area depends heavily on the local environment and the cultural and sporting opportunities it provides – the most important factors that local businesses quoted to us are the environment, the countryside, the river and the unspoilt nature of all three.</a:t>
            </a:r>
          </a:p>
          <a:p>
            <a:r>
              <a:rPr lang="en-GB" b="1" dirty="0" smtClean="0"/>
              <a:t>Environmental/Policy Groups: </a:t>
            </a:r>
            <a:r>
              <a:rPr lang="en-GB" dirty="0" smtClean="0"/>
              <a:t>Concerted, local action is a major priority for local communities and policy-makers, so that the economic, cultural and social benefits that we and the region derive from the unspoilt, quiet and beautiful countryside can be preserved. The key benefits and assets are spread across a wide range of stakeholders, and a similarly widely-shared collaborative plan for improving and maintaining our sea defences will be needed to meet the challenge</a:t>
            </a:r>
          </a:p>
          <a:p>
            <a:endParaRPr lang="en-GB" dirty="0" smtClean="0"/>
          </a:p>
          <a:p>
            <a:endParaRPr lang="en-GB" dirty="0" smtClean="0"/>
          </a:p>
          <a:p>
            <a:endParaRPr lang="en-GB" b="1" dirty="0" smtClean="0"/>
          </a:p>
          <a:p>
            <a:endParaRPr lang="en-GB" b="1" dirty="0" smtClean="0"/>
          </a:p>
          <a:p>
            <a:endParaRPr lang="en-GB" b="1" dirty="0" smtClean="0"/>
          </a:p>
          <a:p>
            <a:endParaRPr lang="en-GB" b="1" dirty="0" smtClean="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Residents and Second Home owners</a:t>
            </a:r>
            <a:endParaRPr lang="en-GB" dirty="0"/>
          </a:p>
        </p:txBody>
      </p:sp>
      <p:sp>
        <p:nvSpPr>
          <p:cNvPr id="3" name="Content Placeholder 2"/>
          <p:cNvSpPr>
            <a:spLocks noGrp="1"/>
          </p:cNvSpPr>
          <p:nvPr>
            <p:ph idx="1"/>
          </p:nvPr>
        </p:nvSpPr>
        <p:spPr/>
        <p:txBody>
          <a:bodyPr>
            <a:normAutofit lnSpcReduction="10000"/>
          </a:bodyPr>
          <a:lstStyle/>
          <a:p>
            <a:r>
              <a:rPr lang="en-GB" sz="2000" dirty="0" smtClean="0"/>
              <a:t>People choose to live here because they value the environment and the scenery; because they like living near the coast; and because it is peaceful here;</a:t>
            </a:r>
          </a:p>
          <a:p>
            <a:r>
              <a:rPr lang="en-GB" sz="2000" dirty="0" smtClean="0"/>
              <a:t>Second home owners take exactly the same view, and it’s not surprising therefore that - </a:t>
            </a:r>
          </a:p>
          <a:p>
            <a:r>
              <a:rPr lang="en-GB" sz="2000" dirty="0" smtClean="0"/>
              <a:t>Nearly four in ten residents who answered our survey moved here to retire; possibly because the same number, 40%, have family links here, enjoy the huge range of local activities  and specifically enjoy the musical and artistic life of the Alde and Ore area;</a:t>
            </a:r>
          </a:p>
          <a:p>
            <a:r>
              <a:rPr lang="en-GB" sz="2000" dirty="0" smtClean="0"/>
              <a:t>Most residents spend money locally on leisure activities and day to day shopping (70%), with larger items bought elsewhere –second home owners buy most of what they need locally (80%);</a:t>
            </a:r>
          </a:p>
          <a:p>
            <a:r>
              <a:rPr lang="en-GB" sz="2000" dirty="0" smtClean="0"/>
              <a:t>Total  annual </a:t>
            </a:r>
            <a:r>
              <a:rPr lang="en-GB" sz="2000" i="1" dirty="0" smtClean="0"/>
              <a:t>local </a:t>
            </a:r>
            <a:r>
              <a:rPr lang="en-GB" sz="2000" dirty="0" smtClean="0"/>
              <a:t>expenditure is around £4,700 for homeowners and £5,100 for  second home owners.</a:t>
            </a:r>
          </a:p>
          <a:p>
            <a:endParaRPr lang="en-GB"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Residents and Second Home owners</a:t>
            </a:r>
            <a:endParaRPr lang="en-GB" dirty="0"/>
          </a:p>
        </p:txBody>
      </p:sp>
      <p:sp>
        <p:nvSpPr>
          <p:cNvPr id="3" name="Content Placeholder 2"/>
          <p:cNvSpPr>
            <a:spLocks noGrp="1"/>
          </p:cNvSpPr>
          <p:nvPr>
            <p:ph idx="1"/>
          </p:nvPr>
        </p:nvSpPr>
        <p:spPr/>
        <p:txBody>
          <a:bodyPr>
            <a:normAutofit fontScale="92500"/>
          </a:bodyPr>
          <a:lstStyle/>
          <a:p>
            <a:r>
              <a:rPr lang="en-GB" sz="2000" dirty="0" smtClean="0"/>
              <a:t>Both residents and second home owners are spending a lot more than they did in 2004, when we last surveyed the local economy – the overall average spend has </a:t>
            </a:r>
            <a:r>
              <a:rPr lang="en-GB" sz="2000" i="1" dirty="0" smtClean="0"/>
              <a:t>doubled</a:t>
            </a:r>
            <a:r>
              <a:rPr lang="en-GB" sz="2000" dirty="0" smtClean="0"/>
              <a:t> in real terms; expenditure on food and drink is the most important category; </a:t>
            </a:r>
          </a:p>
          <a:p>
            <a:r>
              <a:rPr lang="en-GB" sz="2000" dirty="0" smtClean="0"/>
              <a:t>When people live here or visit their second homes (which they do on average 12 weeks a year), they go shopping, they take walks, and they go to the beach -  this hasn’t changed since the 2004 study;</a:t>
            </a:r>
          </a:p>
          <a:p>
            <a:r>
              <a:rPr lang="en-GB" sz="2000" dirty="0" smtClean="0"/>
              <a:t>The next most popular activities are cycling, concert-going, sailing and sightseeing.</a:t>
            </a:r>
          </a:p>
          <a:p>
            <a:endParaRPr lang="en-GB" sz="1200" b="1" dirty="0" smtClean="0"/>
          </a:p>
          <a:p>
            <a:r>
              <a:rPr lang="en-GB" sz="2000" b="1" dirty="0" smtClean="0"/>
              <a:t>KEY MESSAGE: the people who choose to live here or have second homes here choose the area because it is peaceful, beautiful and has a wide range of cultural activity. They are spending more than they have ever done, are likely to retire here, and spend their time in parts of the area that depend very heavily on continued defence of the present environment </a:t>
            </a:r>
            <a:endParaRPr lang="en-GB" sz="20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Farmers and landowners</a:t>
            </a:r>
            <a:endParaRPr lang="en-GB" dirty="0"/>
          </a:p>
        </p:txBody>
      </p:sp>
      <p:sp>
        <p:nvSpPr>
          <p:cNvPr id="3" name="Content Placeholder 2"/>
          <p:cNvSpPr>
            <a:spLocks noGrp="1"/>
          </p:cNvSpPr>
          <p:nvPr>
            <p:ph idx="1"/>
          </p:nvPr>
        </p:nvSpPr>
        <p:spPr>
          <a:xfrm>
            <a:off x="457200" y="1412776"/>
            <a:ext cx="8229600" cy="4713387"/>
          </a:xfrm>
        </p:spPr>
        <p:txBody>
          <a:bodyPr>
            <a:normAutofit fontScale="55000" lnSpcReduction="20000"/>
          </a:bodyPr>
          <a:lstStyle/>
          <a:p>
            <a:r>
              <a:rPr lang="en-GB" dirty="0" smtClean="0"/>
              <a:t>Farming is a very significant contributor to the economy of the Alde and Ore area, with an annual crop value of around £12m from the 3,000 ha under cultivation, and around 2,300 jobs supported purely by cultivation;</a:t>
            </a:r>
          </a:p>
          <a:p>
            <a:endParaRPr lang="en-GB" dirty="0" smtClean="0"/>
          </a:p>
          <a:p>
            <a:r>
              <a:rPr lang="en-GB" dirty="0" smtClean="0"/>
              <a:t>Farming in the very low rainfall coastal area currently depends heavily on water availability – farming uses around 30% of </a:t>
            </a:r>
            <a:r>
              <a:rPr lang="en-GB" i="1" dirty="0" smtClean="0"/>
              <a:t>all</a:t>
            </a:r>
            <a:r>
              <a:rPr lang="en-GB" dirty="0" smtClean="0"/>
              <a:t> the water used in the Coastal catchment area;</a:t>
            </a:r>
          </a:p>
          <a:p>
            <a:r>
              <a:rPr lang="en-GB" dirty="0" smtClean="0"/>
              <a:t>Water availability in its turn is largely a matter of irrigation and without irrigation by abstraction, the value of agricultural land could drop by up to a third (£13.5 k/ha to £9.5k/ha);</a:t>
            </a:r>
          </a:p>
          <a:p>
            <a:r>
              <a:rPr lang="en-GB" dirty="0"/>
              <a:t>I</a:t>
            </a:r>
            <a:r>
              <a:rPr lang="en-GB" dirty="0" smtClean="0"/>
              <a:t>rrigation points  within the flood cells protected by existing and planned sea defences supply  water to up to </a:t>
            </a:r>
            <a:r>
              <a:rPr lang="en-GB" dirty="0" smtClean="0"/>
              <a:t>7,000 ha of agricultural land; and the same defences protect around 320 ha of land which could be completely lost if seas defences fail;</a:t>
            </a:r>
          </a:p>
          <a:p>
            <a:r>
              <a:rPr lang="en-GB" b="1" dirty="0" smtClean="0"/>
              <a:t>Key message: Not only the £12m of output and the 2,300 jobs presently supported by Alde and Ore farming are at risk if sea defences fail and abstraction/irrigation becomes unfeasible – greater losses will be felt through the supply chain, and local income and employment dependent on the supply chain will be at risk as well.</a:t>
            </a:r>
          </a:p>
          <a:p>
            <a:endParaRPr lang="en-GB" dirty="0" smtClean="0"/>
          </a:p>
          <a:p>
            <a:endParaRPr lang="en-GB" dirty="0" smtClean="0"/>
          </a:p>
          <a:p>
            <a:endParaRPr lang="en-GB" dirty="0"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Parishes and Communities</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There are around 7,500 resident households and 1,000 second homes in the Alde and Ore area; </a:t>
            </a:r>
          </a:p>
          <a:p>
            <a:r>
              <a:rPr lang="en-GB" dirty="0" smtClean="0"/>
              <a:t>Every year, 280,000 day visitors and 100,000 overnight visitors join local residents to enjoy our part of Suffolk;</a:t>
            </a:r>
          </a:p>
          <a:p>
            <a:r>
              <a:rPr lang="en-GB" dirty="0" smtClean="0"/>
              <a:t>In our survey, all of these people (as well as local sailors and others) stressed the importance to them of the local environment – the most used words were </a:t>
            </a:r>
            <a:r>
              <a:rPr lang="en-GB" i="1" dirty="0" smtClean="0"/>
              <a:t>unspoilt</a:t>
            </a:r>
            <a:r>
              <a:rPr lang="en-GB" dirty="0" smtClean="0"/>
              <a:t>, </a:t>
            </a:r>
            <a:r>
              <a:rPr lang="en-GB" i="1" dirty="0" smtClean="0"/>
              <a:t>beauty</a:t>
            </a:r>
            <a:r>
              <a:rPr lang="en-GB" dirty="0" smtClean="0"/>
              <a:t>, </a:t>
            </a:r>
            <a:r>
              <a:rPr lang="en-GB" i="1" dirty="0" smtClean="0"/>
              <a:t>tranquil</a:t>
            </a:r>
            <a:r>
              <a:rPr lang="en-GB" dirty="0" smtClean="0"/>
              <a:t>, </a:t>
            </a:r>
            <a:r>
              <a:rPr lang="en-GB" i="1" dirty="0" smtClean="0"/>
              <a:t>peace</a:t>
            </a:r>
            <a:r>
              <a:rPr lang="en-GB" dirty="0" smtClean="0"/>
              <a:t>, </a:t>
            </a:r>
            <a:r>
              <a:rPr lang="en-GB" i="1" dirty="0" smtClean="0"/>
              <a:t>scenery</a:t>
            </a:r>
            <a:r>
              <a:rPr lang="en-GB" dirty="0" smtClean="0"/>
              <a:t>, </a:t>
            </a:r>
            <a:r>
              <a:rPr lang="en-GB" i="1" dirty="0" smtClean="0"/>
              <a:t>river</a:t>
            </a:r>
            <a:r>
              <a:rPr lang="en-GB" dirty="0" smtClean="0"/>
              <a:t>;</a:t>
            </a:r>
          </a:p>
          <a:p>
            <a:r>
              <a:rPr lang="en-GB" dirty="0" smtClean="0"/>
              <a:t>About 1,000 businesses are to some extent dependent on the same things; visitors and residents told us that their most usual activities were </a:t>
            </a:r>
            <a:r>
              <a:rPr lang="en-GB" i="1" dirty="0" smtClean="0"/>
              <a:t>shopping, beach visits, walking, sailing, sightseeing, concert-going, </a:t>
            </a:r>
            <a:r>
              <a:rPr lang="en-GB" dirty="0" smtClean="0"/>
              <a:t>most of which generate income for local businesses – and all of our visitors and residents are spending more on eating, drinking and travelling;</a:t>
            </a:r>
          </a:p>
          <a:p>
            <a:r>
              <a:rPr lang="en-GB" dirty="0" smtClean="0"/>
              <a:t>Our local landscape and wildlife reserves are important to the maintenance of this environment, as well as being a draw in themselves for thousands of visitors each year; local attractions such as Snape Maltings, Orford Castle and the Aldeburgh Food Festival are increasingly popular;</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Parishes and Communities</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The value to our local economy from all of these activities is immense; just looking at leisure spending, the Alde and Ore area generates around £96m a year from residents, second home owners, tourist visitors and cultural/sporting activities, with a further £12m from farming activities;</a:t>
            </a:r>
          </a:p>
          <a:p>
            <a:r>
              <a:rPr lang="en-GB" dirty="0" smtClean="0"/>
              <a:t>All of this income depends, to some extent, on the local area retaining its attraction to visitors and settlers here (around 40% of residents settled here in retirement; most of our tourist visitors come several times a year); and the overwhelming response to our survey has been that preserving the estuary through maintaining its defences against the sea is a high priority;</a:t>
            </a:r>
          </a:p>
          <a:p>
            <a:r>
              <a:rPr lang="en-GB" b="1" dirty="0" smtClean="0"/>
              <a:t>Key message: C</a:t>
            </a:r>
            <a:r>
              <a:rPr lang="en-GB" b="1" dirty="0" smtClean="0"/>
              <a:t>oncerted, </a:t>
            </a:r>
            <a:r>
              <a:rPr lang="en-GB" b="1" dirty="0" smtClean="0"/>
              <a:t>local action is a major priority for local communities, so that we can all continue to benefit from the unspoilt, quiet and beautiful countryside we presently enjoy; without  a collaborative plan for improving and maintaining our sea defences all this is at risk.</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Politicians, local and regional</a:t>
            </a:r>
            <a:endParaRPr lang="en-GB" dirty="0"/>
          </a:p>
        </p:txBody>
      </p:sp>
      <p:sp>
        <p:nvSpPr>
          <p:cNvPr id="3" name="Content Placeholder 2"/>
          <p:cNvSpPr>
            <a:spLocks noGrp="1"/>
          </p:cNvSpPr>
          <p:nvPr>
            <p:ph idx="1"/>
          </p:nvPr>
        </p:nvSpPr>
        <p:spPr/>
        <p:txBody>
          <a:bodyPr/>
          <a:lstStyle/>
          <a:p>
            <a:r>
              <a:rPr lang="en-GB" i="1" dirty="0" smtClean="0"/>
              <a:t>? As for </a:t>
            </a:r>
            <a:r>
              <a:rPr lang="en-GB" i="1" dirty="0" smtClean="0"/>
              <a:t>Environmental and Policy Groups ?</a:t>
            </a:r>
            <a:r>
              <a:rPr lang="en-GB" dirty="0" smtClean="0"/>
              <a:t> </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2046</Words>
  <Application>Microsoft Office PowerPoint</Application>
  <PresentationFormat>On-screen Show (4:3)</PresentationFormat>
  <Paragraphs>90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2103 Local Economic Study of the Alde and Ore </vt:lpstr>
      <vt:lpstr>Summary of headlines (1)</vt:lpstr>
      <vt:lpstr>Summary of headlines (2)</vt:lpstr>
      <vt:lpstr>Residents and Second Home owners</vt:lpstr>
      <vt:lpstr>Residents and Second Home owners</vt:lpstr>
      <vt:lpstr>Farmers and landowners</vt:lpstr>
      <vt:lpstr>Parishes and Communities</vt:lpstr>
      <vt:lpstr>Parishes and Communities</vt:lpstr>
      <vt:lpstr>Politicians, local and regional</vt:lpstr>
      <vt:lpstr>Businesses</vt:lpstr>
      <vt:lpstr>Businesses</vt:lpstr>
      <vt:lpstr>Environmental and Policy Groups</vt:lpstr>
      <vt:lpstr>Environmental and Policy Groups</vt:lpstr>
      <vt:lpstr>Key Numbers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2103 Local Economic Study of the Alde and Ore</dc:title>
  <dc:creator>Andrew McDonald</dc:creator>
  <cp:lastModifiedBy>Andrew McDonald</cp:lastModifiedBy>
  <cp:revision>22</cp:revision>
  <dcterms:created xsi:type="dcterms:W3CDTF">2014-05-01T09:20:34Z</dcterms:created>
  <dcterms:modified xsi:type="dcterms:W3CDTF">2014-05-01T11:29:11Z</dcterms:modified>
</cp:coreProperties>
</file>